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0" r:id="rId2"/>
    <p:sldId id="289" r:id="rId3"/>
    <p:sldId id="295" r:id="rId4"/>
    <p:sldId id="306" r:id="rId5"/>
    <p:sldId id="305" r:id="rId6"/>
    <p:sldId id="308" r:id="rId7"/>
    <p:sldId id="303" r:id="rId8"/>
    <p:sldId id="302" r:id="rId9"/>
    <p:sldId id="300" r:id="rId10"/>
    <p:sldId id="307" r:id="rId11"/>
    <p:sldId id="299" r:id="rId12"/>
    <p:sldId id="298" r:id="rId13"/>
    <p:sldId id="297" r:id="rId14"/>
    <p:sldId id="29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0" autoAdjust="0"/>
    <p:restoredTop sz="94660"/>
  </p:normalViewPr>
  <p:slideViewPr>
    <p:cSldViewPr snapToGrid="0">
      <p:cViewPr varScale="1">
        <p:scale>
          <a:sx n="106" d="100"/>
          <a:sy n="106" d="100"/>
        </p:scale>
        <p:origin x="192" y="6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A5BF4-9665-4EF3-8B4F-948753CF4560}" type="datetimeFigureOut">
              <a:rPr lang="en-US" smtClean="0"/>
              <a:t>10/25/21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42DEA-A1EC-49E7-9848-2627B3DE21A2}" type="slidenum">
              <a:rPr lang="en-US" smtClean="0"/>
              <a:t>‹#›</a:t>
            </a:fld>
            <a:endParaRPr lang="en-US" dirty="0"/>
          </a:p>
        </p:txBody>
      </p:sp>
    </p:spTree>
    <p:extLst>
      <p:ext uri="{BB962C8B-B14F-4D97-AF65-F5344CB8AC3E}">
        <p14:creationId xmlns:p14="http://schemas.microsoft.com/office/powerpoint/2010/main" val="279386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02817-F0F9-4441-8BDE-BCA682ECB7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E109F5-3113-41EB-A91F-B626FC764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986ABD-EF80-4524-810F-EC9B4DD2C4C5}"/>
              </a:ext>
            </a:extLst>
          </p:cNvPr>
          <p:cNvSpPr>
            <a:spLocks noGrp="1"/>
          </p:cNvSpPr>
          <p:nvPr>
            <p:ph type="dt" sz="half" idx="10"/>
          </p:nvPr>
        </p:nvSpPr>
        <p:spPr/>
        <p:txBody>
          <a:bodyPr/>
          <a:lstStyle/>
          <a:p>
            <a:fld id="{B6C19CDD-3FBF-4C98-9B22-41F94F751AB3}" type="datetime1">
              <a:rPr lang="en-US" smtClean="0"/>
              <a:t>10/25/21</a:t>
            </a:fld>
            <a:endParaRPr lang="en-US" dirty="0"/>
          </a:p>
        </p:txBody>
      </p:sp>
      <p:sp>
        <p:nvSpPr>
          <p:cNvPr id="5" name="Footer Placeholder 4">
            <a:extLst>
              <a:ext uri="{FF2B5EF4-FFF2-40B4-BE49-F238E27FC236}">
                <a16:creationId xmlns:a16="http://schemas.microsoft.com/office/drawing/2014/main" id="{9F99C129-A1CE-40AD-8462-3DF442E1C1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B25098-9F6B-4F4F-851C-FD3703070DE9}"/>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175401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588F3-25DF-49E9-97F1-081DD05816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07748F-D030-475F-811E-AF21213CA22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982617-8772-4192-8AA0-833F1F12DCCF}"/>
              </a:ext>
            </a:extLst>
          </p:cNvPr>
          <p:cNvSpPr>
            <a:spLocks noGrp="1"/>
          </p:cNvSpPr>
          <p:nvPr>
            <p:ph type="dt" sz="half" idx="10"/>
          </p:nvPr>
        </p:nvSpPr>
        <p:spPr/>
        <p:txBody>
          <a:bodyPr/>
          <a:lstStyle/>
          <a:p>
            <a:fld id="{DA1888D7-A044-4FC3-955A-5A7DC717F6AC}" type="datetime1">
              <a:rPr lang="en-US" smtClean="0"/>
              <a:t>10/25/21</a:t>
            </a:fld>
            <a:endParaRPr lang="en-US" dirty="0"/>
          </a:p>
        </p:txBody>
      </p:sp>
      <p:sp>
        <p:nvSpPr>
          <p:cNvPr id="5" name="Footer Placeholder 4">
            <a:extLst>
              <a:ext uri="{FF2B5EF4-FFF2-40B4-BE49-F238E27FC236}">
                <a16:creationId xmlns:a16="http://schemas.microsoft.com/office/drawing/2014/main" id="{467ABEAE-59D1-479D-92EF-6B6029326C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9D6D9D-7A13-4269-A201-14A823C350D9}"/>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221642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CBE7E5-B268-41C9-BC7A-FD563583B8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923A90-E6D9-4B66-BEF7-1F5E0BDA4FF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37A01-623A-4B1A-BA74-B0993DAA7A4A}"/>
              </a:ext>
            </a:extLst>
          </p:cNvPr>
          <p:cNvSpPr>
            <a:spLocks noGrp="1"/>
          </p:cNvSpPr>
          <p:nvPr>
            <p:ph type="dt" sz="half" idx="10"/>
          </p:nvPr>
        </p:nvSpPr>
        <p:spPr/>
        <p:txBody>
          <a:bodyPr/>
          <a:lstStyle/>
          <a:p>
            <a:fld id="{6B2C699E-E296-42D8-9CC5-A28CE119C35B}" type="datetime1">
              <a:rPr lang="en-US" smtClean="0"/>
              <a:t>10/25/21</a:t>
            </a:fld>
            <a:endParaRPr lang="en-US" dirty="0"/>
          </a:p>
        </p:txBody>
      </p:sp>
      <p:sp>
        <p:nvSpPr>
          <p:cNvPr id="5" name="Footer Placeholder 4">
            <a:extLst>
              <a:ext uri="{FF2B5EF4-FFF2-40B4-BE49-F238E27FC236}">
                <a16:creationId xmlns:a16="http://schemas.microsoft.com/office/drawing/2014/main" id="{69B0DA68-065B-4CAC-A7E2-DFDB1C548E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2B9459-1EFE-4FF9-97B2-6E22E7FC2D65}"/>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409917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B90FE-A7C2-4DD4-9CDB-BBC95D4FFC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C91BB5-437D-49B0-9C11-CCBEB41046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4A76-4AA9-4D50-81D4-6E95F6F8E01F}"/>
              </a:ext>
            </a:extLst>
          </p:cNvPr>
          <p:cNvSpPr>
            <a:spLocks noGrp="1"/>
          </p:cNvSpPr>
          <p:nvPr>
            <p:ph type="dt" sz="half" idx="10"/>
          </p:nvPr>
        </p:nvSpPr>
        <p:spPr/>
        <p:txBody>
          <a:bodyPr/>
          <a:lstStyle/>
          <a:p>
            <a:fld id="{9298CB33-858F-469F-B2F9-9135831FDCE2}" type="datetime1">
              <a:rPr lang="en-US" smtClean="0"/>
              <a:t>10/25/21</a:t>
            </a:fld>
            <a:endParaRPr lang="en-US" dirty="0"/>
          </a:p>
        </p:txBody>
      </p:sp>
      <p:sp>
        <p:nvSpPr>
          <p:cNvPr id="5" name="Footer Placeholder 4">
            <a:extLst>
              <a:ext uri="{FF2B5EF4-FFF2-40B4-BE49-F238E27FC236}">
                <a16:creationId xmlns:a16="http://schemas.microsoft.com/office/drawing/2014/main" id="{F051CC3D-B03A-479B-B264-441E98CBA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3E89F9-8CB8-4841-BF70-756AC24AF239}"/>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293557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3C770-AC25-46C8-886A-CA52279268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54A8-FFC2-4FA0-89BD-F093FE24DD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BC338F-8B08-404D-BBBC-7E526223F8D2}"/>
              </a:ext>
            </a:extLst>
          </p:cNvPr>
          <p:cNvSpPr>
            <a:spLocks noGrp="1"/>
          </p:cNvSpPr>
          <p:nvPr>
            <p:ph type="dt" sz="half" idx="10"/>
          </p:nvPr>
        </p:nvSpPr>
        <p:spPr/>
        <p:txBody>
          <a:bodyPr/>
          <a:lstStyle/>
          <a:p>
            <a:fld id="{FFAA4648-07E5-48E2-AFE8-AF47CB330421}" type="datetime1">
              <a:rPr lang="en-US" smtClean="0"/>
              <a:t>10/25/21</a:t>
            </a:fld>
            <a:endParaRPr lang="en-US" dirty="0"/>
          </a:p>
        </p:txBody>
      </p:sp>
      <p:sp>
        <p:nvSpPr>
          <p:cNvPr id="5" name="Footer Placeholder 4">
            <a:extLst>
              <a:ext uri="{FF2B5EF4-FFF2-40B4-BE49-F238E27FC236}">
                <a16:creationId xmlns:a16="http://schemas.microsoft.com/office/drawing/2014/main" id="{546F6B7C-AF14-4AC4-B377-5FC417B558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7ABC8-44E1-476F-915B-30F4D05FBBD4}"/>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94754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57743-7C6E-4BBC-B341-4C4F882AB2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D10A93-F89D-49E0-B555-0D3300F50B9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8E02D1-4ACD-4D80-A63E-9A4C50729B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E0E79B-9ED2-484C-BFFC-82B9F090CA1A}"/>
              </a:ext>
            </a:extLst>
          </p:cNvPr>
          <p:cNvSpPr>
            <a:spLocks noGrp="1"/>
          </p:cNvSpPr>
          <p:nvPr>
            <p:ph type="dt" sz="half" idx="10"/>
          </p:nvPr>
        </p:nvSpPr>
        <p:spPr/>
        <p:txBody>
          <a:bodyPr/>
          <a:lstStyle/>
          <a:p>
            <a:fld id="{F8E3675E-381B-4B00-A039-4F29A8F77254}" type="datetime1">
              <a:rPr lang="en-US" smtClean="0"/>
              <a:t>10/25/21</a:t>
            </a:fld>
            <a:endParaRPr lang="en-US" dirty="0"/>
          </a:p>
        </p:txBody>
      </p:sp>
      <p:sp>
        <p:nvSpPr>
          <p:cNvPr id="6" name="Footer Placeholder 5">
            <a:extLst>
              <a:ext uri="{FF2B5EF4-FFF2-40B4-BE49-F238E27FC236}">
                <a16:creationId xmlns:a16="http://schemas.microsoft.com/office/drawing/2014/main" id="{559F9057-CA34-4877-9297-FA49B7BB13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998A317-5724-46A4-9C3B-D0DF3B88F6EB}"/>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75003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52C0E-A129-4B78-94D4-1F1C4DABB2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8C9E60-C0F9-4CBF-823E-AAB537A6C5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970F5F-8AD5-4CC5-86E9-96C8DA3EDFB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4E41EA-BF2E-4F80-85FA-BC0FF3A71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E83A61-6D6B-4EB7-9DF3-C035F0BD5C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010446-C7F3-43E8-AEB2-36097494205E}"/>
              </a:ext>
            </a:extLst>
          </p:cNvPr>
          <p:cNvSpPr>
            <a:spLocks noGrp="1"/>
          </p:cNvSpPr>
          <p:nvPr>
            <p:ph type="dt" sz="half" idx="10"/>
          </p:nvPr>
        </p:nvSpPr>
        <p:spPr/>
        <p:txBody>
          <a:bodyPr/>
          <a:lstStyle/>
          <a:p>
            <a:fld id="{74E0A362-E90F-4E46-B46A-E4C170461208}" type="datetime1">
              <a:rPr lang="en-US" smtClean="0"/>
              <a:t>10/25/21</a:t>
            </a:fld>
            <a:endParaRPr lang="en-US" dirty="0"/>
          </a:p>
        </p:txBody>
      </p:sp>
      <p:sp>
        <p:nvSpPr>
          <p:cNvPr id="8" name="Footer Placeholder 7">
            <a:extLst>
              <a:ext uri="{FF2B5EF4-FFF2-40B4-BE49-F238E27FC236}">
                <a16:creationId xmlns:a16="http://schemas.microsoft.com/office/drawing/2014/main" id="{34CDC19D-B243-48E5-80D0-6E2C44898B5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40CB4FA-1D52-4C8C-9996-B334B25EEC42}"/>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3295616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1F30A-E48E-4158-9109-4E0179AFF0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D3D167-F0E8-4108-ACA8-2C951D62AF87}"/>
              </a:ext>
            </a:extLst>
          </p:cNvPr>
          <p:cNvSpPr>
            <a:spLocks noGrp="1"/>
          </p:cNvSpPr>
          <p:nvPr>
            <p:ph type="dt" sz="half" idx="10"/>
          </p:nvPr>
        </p:nvSpPr>
        <p:spPr/>
        <p:txBody>
          <a:bodyPr/>
          <a:lstStyle/>
          <a:p>
            <a:fld id="{689B6706-9914-41C5-A528-C3B955E615E6}" type="datetime1">
              <a:rPr lang="en-US" smtClean="0"/>
              <a:t>10/25/21</a:t>
            </a:fld>
            <a:endParaRPr lang="en-US" dirty="0"/>
          </a:p>
        </p:txBody>
      </p:sp>
      <p:sp>
        <p:nvSpPr>
          <p:cNvPr id="4" name="Footer Placeholder 3">
            <a:extLst>
              <a:ext uri="{FF2B5EF4-FFF2-40B4-BE49-F238E27FC236}">
                <a16:creationId xmlns:a16="http://schemas.microsoft.com/office/drawing/2014/main" id="{D3DD3351-5E21-4DF0-98E8-6A790278389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D10380-970B-4993-B42B-B9423F1FAA4A}"/>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282787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E1D4A4-1270-475E-9A92-F25784A86980}"/>
              </a:ext>
            </a:extLst>
          </p:cNvPr>
          <p:cNvSpPr>
            <a:spLocks noGrp="1"/>
          </p:cNvSpPr>
          <p:nvPr>
            <p:ph type="dt" sz="half" idx="10"/>
          </p:nvPr>
        </p:nvSpPr>
        <p:spPr/>
        <p:txBody>
          <a:bodyPr/>
          <a:lstStyle/>
          <a:p>
            <a:fld id="{F52AA52A-B6AD-404F-98E0-758D27AC3505}" type="datetime1">
              <a:rPr lang="en-US" smtClean="0"/>
              <a:t>10/25/21</a:t>
            </a:fld>
            <a:endParaRPr lang="en-US" dirty="0"/>
          </a:p>
        </p:txBody>
      </p:sp>
      <p:sp>
        <p:nvSpPr>
          <p:cNvPr id="3" name="Footer Placeholder 2">
            <a:extLst>
              <a:ext uri="{FF2B5EF4-FFF2-40B4-BE49-F238E27FC236}">
                <a16:creationId xmlns:a16="http://schemas.microsoft.com/office/drawing/2014/main" id="{93450CB3-83DA-4BB1-8680-847D42F8E3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ACE62E-CB86-4109-9D0C-8F6FE39AEC04}"/>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89336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732A9-07E0-4187-A330-C628F2181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CA5144-1710-459A-B179-67F6DB12D8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414E6F-77C8-40FD-A231-0BA5C76A6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4D1858-A648-4819-8139-8C00F20F915B}"/>
              </a:ext>
            </a:extLst>
          </p:cNvPr>
          <p:cNvSpPr>
            <a:spLocks noGrp="1"/>
          </p:cNvSpPr>
          <p:nvPr>
            <p:ph type="dt" sz="half" idx="10"/>
          </p:nvPr>
        </p:nvSpPr>
        <p:spPr/>
        <p:txBody>
          <a:bodyPr/>
          <a:lstStyle/>
          <a:p>
            <a:fld id="{EED151C7-962D-4678-8B73-702B71EC8AFA}" type="datetime1">
              <a:rPr lang="en-US" smtClean="0"/>
              <a:t>10/25/21</a:t>
            </a:fld>
            <a:endParaRPr lang="en-US" dirty="0"/>
          </a:p>
        </p:txBody>
      </p:sp>
      <p:sp>
        <p:nvSpPr>
          <p:cNvPr id="6" name="Footer Placeholder 5">
            <a:extLst>
              <a:ext uri="{FF2B5EF4-FFF2-40B4-BE49-F238E27FC236}">
                <a16:creationId xmlns:a16="http://schemas.microsoft.com/office/drawing/2014/main" id="{1481811A-1D33-410E-8EF8-702E559AE3E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FED2EB-452B-4340-B255-63A7124AE093}"/>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96827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EF918-2626-4F98-8FE1-DB105F541B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562B9A-A0BB-4F50-81E3-37FD697CFA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6899C1A-1E09-42A7-B26F-C78F179F1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865BD6-1EA1-4F4C-8A1E-3B89EDBB96CA}"/>
              </a:ext>
            </a:extLst>
          </p:cNvPr>
          <p:cNvSpPr>
            <a:spLocks noGrp="1"/>
          </p:cNvSpPr>
          <p:nvPr>
            <p:ph type="dt" sz="half" idx="10"/>
          </p:nvPr>
        </p:nvSpPr>
        <p:spPr/>
        <p:txBody>
          <a:bodyPr/>
          <a:lstStyle/>
          <a:p>
            <a:fld id="{382C509B-578D-4DAD-93D6-BFC96D606D7A}" type="datetime1">
              <a:rPr lang="en-US" smtClean="0"/>
              <a:t>10/25/21</a:t>
            </a:fld>
            <a:endParaRPr lang="en-US" dirty="0"/>
          </a:p>
        </p:txBody>
      </p:sp>
      <p:sp>
        <p:nvSpPr>
          <p:cNvPr id="6" name="Footer Placeholder 5">
            <a:extLst>
              <a:ext uri="{FF2B5EF4-FFF2-40B4-BE49-F238E27FC236}">
                <a16:creationId xmlns:a16="http://schemas.microsoft.com/office/drawing/2014/main" id="{F9140734-A5F8-431C-9C90-029D1497B6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0CFBE71-2DBD-4330-BCF6-17C802328129}"/>
              </a:ext>
            </a:extLst>
          </p:cNvPr>
          <p:cNvSpPr>
            <a:spLocks noGrp="1"/>
          </p:cNvSpPr>
          <p:nvPr>
            <p:ph type="sldNum" sz="quarter" idx="12"/>
          </p:nvPr>
        </p:nvSpPr>
        <p:spPr/>
        <p:txBody>
          <a:bodyPr/>
          <a:lstStyle/>
          <a:p>
            <a:fld id="{E4F40808-2F42-42DB-84E9-6F9D03274CC8}" type="slidenum">
              <a:rPr lang="en-US" smtClean="0"/>
              <a:t>‹#›</a:t>
            </a:fld>
            <a:endParaRPr lang="en-US" dirty="0"/>
          </a:p>
        </p:txBody>
      </p:sp>
    </p:spTree>
    <p:extLst>
      <p:ext uri="{BB962C8B-B14F-4D97-AF65-F5344CB8AC3E}">
        <p14:creationId xmlns:p14="http://schemas.microsoft.com/office/powerpoint/2010/main" val="278460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A39C79-0C0F-49E6-B8DD-7CFE7ABB27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4F8D09-C568-47DA-927C-66DCE799EA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F1C0CA-EFDC-40F2-AEBD-8EBF9D9A24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1CBE7-356F-42DF-9804-13DD92304CEE}" type="datetime1">
              <a:rPr lang="en-US" smtClean="0"/>
              <a:t>10/25/21</a:t>
            </a:fld>
            <a:endParaRPr lang="en-US" dirty="0"/>
          </a:p>
        </p:txBody>
      </p:sp>
      <p:sp>
        <p:nvSpPr>
          <p:cNvPr id="5" name="Footer Placeholder 4">
            <a:extLst>
              <a:ext uri="{FF2B5EF4-FFF2-40B4-BE49-F238E27FC236}">
                <a16:creationId xmlns:a16="http://schemas.microsoft.com/office/drawing/2014/main" id="{22EB2144-B7CF-468F-879D-C574D282E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5BC118B-E2AD-40F7-8A72-C6BE772393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40808-2F42-42DB-84E9-6F9D03274CC8}" type="slidenum">
              <a:rPr lang="en-US" smtClean="0"/>
              <a:t>‹#›</a:t>
            </a:fld>
            <a:endParaRPr lang="en-US" dirty="0"/>
          </a:p>
        </p:txBody>
      </p:sp>
    </p:spTree>
    <p:extLst>
      <p:ext uri="{BB962C8B-B14F-4D97-AF65-F5344CB8AC3E}">
        <p14:creationId xmlns:p14="http://schemas.microsoft.com/office/powerpoint/2010/main" val="4269010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3800" b="1" i="1"/>
              <a:t>Cooperative Technology Solutions</a:t>
            </a:r>
            <a:br>
              <a:rPr lang="en-US" sz="3800" b="1" i="1"/>
            </a:br>
            <a:r>
              <a:rPr lang="en-US" sz="3800" b="1" i="1"/>
              <a:t>and CU Interface</a:t>
            </a:r>
            <a:endParaRPr lang="en-US" sz="38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342900" marR="0" lvl="0" indent="-342900">
              <a:spcBef>
                <a:spcPts val="0"/>
              </a:spcBef>
              <a:spcAft>
                <a:spcPts val="0"/>
              </a:spcAft>
              <a:buFont typeface="Symbol" panose="05050102010706020507" pitchFamily="18" charset="2"/>
              <a:buChar char=""/>
            </a:pPr>
            <a:r>
              <a:rPr lang="en-US" sz="1500">
                <a:effectLst/>
                <a:latin typeface="Segoe UI" panose="020B0502040204020203" pitchFamily="34" charset="0"/>
                <a:ea typeface="Times New Roman" panose="02020603050405020304" pitchFamily="18" charset="0"/>
              </a:rPr>
              <a:t>Originally built hand in hand with the staff of a Credit Union, mPowered focuses on nurturing member relationships with world-class technology.  </a:t>
            </a:r>
            <a:endParaRPr lang="en-US" sz="150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500">
                <a:effectLst/>
                <a:latin typeface="Segoe UI" panose="020B0502040204020203" pitchFamily="34" charset="0"/>
                <a:ea typeface="Calibri" panose="020F0502020204030204" pitchFamily="34" charset="0"/>
              </a:rPr>
              <a:t> </a:t>
            </a:r>
            <a:endParaRPr lang="en-US" sz="15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500">
                <a:effectLst/>
                <a:latin typeface="Segoe UI" panose="020B0502040204020203" pitchFamily="34" charset="0"/>
                <a:ea typeface="Times New Roman" panose="02020603050405020304" pitchFamily="18" charset="0"/>
              </a:rPr>
              <a:t>The genius of the system is simply that of listening to the experts who use it every day, translating business processes into streamlined solutions.  </a:t>
            </a:r>
            <a:endParaRPr lang="en-US" sz="1500">
              <a:effectLst/>
              <a:latin typeface="Calibri" panose="020F0502020204030204" pitchFamily="34" charset="0"/>
              <a:ea typeface="Calibri" panose="020F0502020204030204" pitchFamily="34" charset="0"/>
            </a:endParaRPr>
          </a:p>
          <a:p>
            <a:pPr marL="0" marR="0">
              <a:spcBef>
                <a:spcPts val="0"/>
              </a:spcBef>
              <a:spcAft>
                <a:spcPts val="0"/>
              </a:spcAft>
            </a:pPr>
            <a:endParaRPr lang="en-US" sz="15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500">
                <a:effectLst/>
                <a:latin typeface="Segoe UI" panose="020B0502040204020203" pitchFamily="34" charset="0"/>
                <a:ea typeface="Times New Roman" panose="02020603050405020304" pitchFamily="18" charset="0"/>
              </a:rPr>
              <a:t>mPowered was born as a response to the needs of Credit Union staff.  From an offhand discussion about the limitations of an old green screen terminal, </a:t>
            </a:r>
            <a:r>
              <a:rPr lang="en-US" sz="1500">
                <a:latin typeface="Segoe UI" panose="020B0502040204020203" pitchFamily="34" charset="0"/>
                <a:ea typeface="Times New Roman" panose="02020603050405020304" pitchFamily="18" charset="0"/>
              </a:rPr>
              <a:t>it was </a:t>
            </a:r>
            <a:r>
              <a:rPr lang="en-US" sz="1500">
                <a:effectLst/>
                <a:latin typeface="Segoe UI" panose="020B0502040204020203" pitchFamily="34" charset="0"/>
                <a:ea typeface="Times New Roman" panose="02020603050405020304" pitchFamily="18" charset="0"/>
              </a:rPr>
              <a:t>discovered that large, legacy processors were either unwilling or unable to respond to the changing technology needs of Credit Unions.  </a:t>
            </a:r>
            <a:endParaRPr lang="en-US" sz="150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500">
                <a:effectLst/>
                <a:latin typeface="Segoe UI" panose="020B0502040204020203" pitchFamily="34" charset="0"/>
                <a:ea typeface="Calibri" panose="020F0502020204030204" pitchFamily="34" charset="0"/>
              </a:rPr>
              <a:t> </a:t>
            </a:r>
            <a:endParaRPr lang="en-US" sz="15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500">
                <a:effectLst/>
                <a:latin typeface="Segoe UI" panose="020B0502040204020203" pitchFamily="34" charset="0"/>
                <a:ea typeface="Times New Roman" panose="02020603050405020304" pitchFamily="18" charset="0"/>
              </a:rPr>
              <a:t>A simple request to display a member photo onscreen with their signature card kicked off the project that would become the most advanced core data processing systems in the industry.  </a:t>
            </a:r>
            <a:endParaRPr lang="en-US" sz="1500">
              <a:effectLst/>
              <a:latin typeface="Calibri" panose="020F0502020204030204" pitchFamily="34" charset="0"/>
              <a:ea typeface="Calibri" panose="020F0502020204030204" pitchFamily="34" charset="0"/>
            </a:endParaRPr>
          </a:p>
          <a:p>
            <a:endParaRPr lang="en-US" sz="1500"/>
          </a:p>
        </p:txBody>
      </p:sp>
      <p:pic>
        <p:nvPicPr>
          <p:cNvPr id="5" name="Picture 4" descr="Logo, company name&#10;&#10;Description automatically generated">
            <a:extLst>
              <a:ext uri="{FF2B5EF4-FFF2-40B4-BE49-F238E27FC236}">
                <a16:creationId xmlns:a16="http://schemas.microsoft.com/office/drawing/2014/main" id="{A678ED2B-ED9F-9941-9001-30195C5A00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390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Many benefits apply to a minority share</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500" b="1"/>
              <a:t>Negotiate Operating Agreement</a:t>
            </a:r>
          </a:p>
          <a:p>
            <a:pPr marL="742950" lvl="1" indent="-285750"/>
            <a:r>
              <a:rPr lang="en-US" sz="1500"/>
              <a:t>Create a board of directors for the software.</a:t>
            </a:r>
          </a:p>
          <a:p>
            <a:pPr marL="742950" lvl="1" indent="-285750"/>
            <a:r>
              <a:rPr lang="en-US" sz="1500"/>
              <a:t>Create succession plan for CUI.</a:t>
            </a:r>
          </a:p>
          <a:p>
            <a:pPr marL="742950" lvl="1" indent="-285750"/>
            <a:r>
              <a:rPr lang="en-US" sz="1500"/>
              <a:t>First Right of refusal on subsequent stock sales.</a:t>
            </a:r>
            <a:endParaRPr lang="en-US" sz="1500" b="1"/>
          </a:p>
          <a:p>
            <a:pPr marL="285750" indent="-285750"/>
            <a:r>
              <a:rPr lang="en-US" sz="1500" b="1"/>
              <a:t>CUSO becomes the swing vote</a:t>
            </a:r>
          </a:p>
          <a:p>
            <a:pPr marL="742950" lvl="1" indent="-285750"/>
            <a:r>
              <a:rPr lang="en-US" sz="1500"/>
              <a:t>CUI is currently a 50/50 partnership. Introduction of the CUSO directly affects decisions on growth plan, staffing, and new business lines. </a:t>
            </a:r>
          </a:p>
          <a:p>
            <a:pPr marL="285750" indent="-285750"/>
            <a:r>
              <a:rPr lang="en-US" sz="1500" b="1"/>
              <a:t>Industry perception</a:t>
            </a:r>
          </a:p>
          <a:p>
            <a:pPr marL="742950" lvl="1" indent="-285750"/>
            <a:r>
              <a:rPr lang="en-US" sz="1500"/>
              <a:t>The “halo effect” immediately bolsters our position in the marketplace.</a:t>
            </a:r>
          </a:p>
          <a:p>
            <a:pPr marL="285750" indent="-285750"/>
            <a:r>
              <a:rPr lang="en-US" sz="1500" b="1"/>
              <a:t>Increased loan income</a:t>
            </a:r>
          </a:p>
          <a:p>
            <a:pPr marL="742950" lvl="1" indent="-285750"/>
            <a:r>
              <a:rPr lang="en-US" sz="1500"/>
              <a:t>We can immediately begin investing in expansion and repay CUs with interest.</a:t>
            </a:r>
          </a:p>
        </p:txBody>
      </p:sp>
      <p:pic>
        <p:nvPicPr>
          <p:cNvPr id="10" name="Picture 9" descr="Logo, company name&#10;&#10;Description automatically generated">
            <a:extLst>
              <a:ext uri="{FF2B5EF4-FFF2-40B4-BE49-F238E27FC236}">
                <a16:creationId xmlns:a16="http://schemas.microsoft.com/office/drawing/2014/main" id="{F00BA3C7-A56E-0841-9F90-209B1B02C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1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Control over your future expenses </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r>
              <a:rPr lang="en-US" sz="2000"/>
              <a:t>Balance ROI and R&amp;D</a:t>
            </a:r>
          </a:p>
          <a:p>
            <a:endParaRPr lang="en-US" sz="2000"/>
          </a:p>
          <a:p>
            <a:r>
              <a:rPr lang="en-US" sz="2000"/>
              <a:t>Take your collective purchasing power to the marketplace</a:t>
            </a:r>
          </a:p>
          <a:p>
            <a:endParaRPr lang="en-US" sz="2000"/>
          </a:p>
          <a:p>
            <a:r>
              <a:rPr lang="en-US" sz="2000"/>
              <a:t>Secure a key partnership from non-credit union investment</a:t>
            </a:r>
          </a:p>
          <a:p>
            <a:pPr marL="457200" lvl="1" indent="0">
              <a:buNone/>
            </a:pPr>
            <a:endParaRPr lang="en-US" sz="2000"/>
          </a:p>
          <a:p>
            <a:pPr marL="0" indent="0">
              <a:buNone/>
            </a:pPr>
            <a:r>
              <a:rPr lang="en-US" sz="2000" b="1" i="1"/>
              <a:t>CUSOs bring scale and share costs and risks while offering collaborative solutions to help credit unions remain competitive in the ever-evolving financial services market.  </a:t>
            </a:r>
          </a:p>
          <a:p>
            <a:endParaRPr lang="en-US" sz="2000"/>
          </a:p>
        </p:txBody>
      </p:sp>
      <p:pic>
        <p:nvPicPr>
          <p:cNvPr id="12" name="Picture 11" descr="Logo, company name&#10;&#10;Description automatically generated">
            <a:extLst>
              <a:ext uri="{FF2B5EF4-FFF2-40B4-BE49-F238E27FC236}">
                <a16:creationId xmlns:a16="http://schemas.microsoft.com/office/drawing/2014/main" id="{17AD619A-9673-5E4D-8705-97404F1D87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344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3800" b="1" i="1"/>
              <a:t>Voice in development, technology, and speed of delivery</a:t>
            </a:r>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500" dirty="0"/>
              <a:t>With </a:t>
            </a:r>
            <a:r>
              <a:rPr lang="en-US" sz="1500" b="1" dirty="0"/>
              <a:t>a voice in the development process you can </a:t>
            </a:r>
            <a:r>
              <a:rPr lang="en-US" sz="1500" dirty="0"/>
              <a:t>help the Credit Union to survive in turbulent environments and </a:t>
            </a:r>
            <a:r>
              <a:rPr lang="en-US" sz="1500" b="1" dirty="0"/>
              <a:t>help plan </a:t>
            </a:r>
            <a:r>
              <a:rPr lang="en-US" sz="1500" dirty="0"/>
              <a:t>a more holistic way to include financial and non-financial goals. </a:t>
            </a:r>
          </a:p>
          <a:p>
            <a:pPr marL="285750" indent="-285750"/>
            <a:r>
              <a:rPr lang="en-US" sz="1500" dirty="0"/>
              <a:t>Combine </a:t>
            </a:r>
            <a:r>
              <a:rPr lang="en-US" sz="1500" b="1" dirty="0"/>
              <a:t>your voice </a:t>
            </a:r>
            <a:r>
              <a:rPr lang="en-US" sz="1500" dirty="0"/>
              <a:t>with other corporate foresight methods to </a:t>
            </a:r>
            <a:r>
              <a:rPr lang="en-US" sz="1500" b="1" dirty="0"/>
              <a:t>facilitate systemic change</a:t>
            </a:r>
            <a:r>
              <a:rPr lang="en-US" sz="1500" dirty="0"/>
              <a:t>.</a:t>
            </a:r>
          </a:p>
          <a:p>
            <a:pPr marL="285750" indent="-285750"/>
            <a:r>
              <a:rPr lang="en-US" sz="1500" dirty="0"/>
              <a:t>Guide software development toward existing Credit Union business processes (3rd party software often requires changes in business practices to conform to the way some developer thought business should be done, rather than the successful procedures the business has developed over many years of operating).</a:t>
            </a:r>
          </a:p>
          <a:p>
            <a:pPr marL="285750" indent="-285750"/>
            <a:r>
              <a:rPr lang="en-US" sz="1500" b="1" dirty="0"/>
              <a:t>Annual expenses are controlled</a:t>
            </a:r>
            <a:r>
              <a:rPr lang="en-US" sz="1500" dirty="0"/>
              <a:t>. Due to high de-conversion costs, profit-driven software vendors can bait credit unions on board,  then raise annual fees because it is too expensive to migrate to another product.</a:t>
            </a:r>
          </a:p>
          <a:p>
            <a:pPr marL="285750" indent="-285750"/>
            <a:r>
              <a:rPr lang="en-US" sz="1500" dirty="0"/>
              <a:t>The </a:t>
            </a:r>
            <a:r>
              <a:rPr lang="en-US" sz="1500" b="1" dirty="0"/>
              <a:t>CUSO can control </a:t>
            </a:r>
            <a:r>
              <a:rPr lang="en-US" sz="1500" dirty="0"/>
              <a:t>the priorities for the </a:t>
            </a:r>
            <a:r>
              <a:rPr lang="en-US" sz="1500" b="1" dirty="0"/>
              <a:t>software development</a:t>
            </a:r>
            <a:r>
              <a:rPr lang="en-US" sz="1500" dirty="0"/>
              <a:t>.</a:t>
            </a:r>
          </a:p>
        </p:txBody>
      </p:sp>
      <p:pic>
        <p:nvPicPr>
          <p:cNvPr id="34" name="Picture 33" descr="Logo, company name&#10;&#10;Description automatically generated">
            <a:extLst>
              <a:ext uri="{FF2B5EF4-FFF2-40B4-BE49-F238E27FC236}">
                <a16:creationId xmlns:a16="http://schemas.microsoft.com/office/drawing/2014/main" id="{2748E0FE-31BB-5241-9493-159820E159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812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Growing the CUSO</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2000"/>
              <a:t>As a CUSO</a:t>
            </a:r>
            <a:r>
              <a:rPr lang="en-US" sz="2000" b="1"/>
              <a:t>, we will have </a:t>
            </a:r>
            <a:r>
              <a:rPr lang="en-US" sz="2000"/>
              <a:t>a </a:t>
            </a:r>
            <a:r>
              <a:rPr lang="en-US" sz="2000" b="1"/>
              <a:t>competitive advantage </a:t>
            </a:r>
            <a:r>
              <a:rPr lang="en-US" sz="2000"/>
              <a:t>in the market place.  </a:t>
            </a:r>
            <a:r>
              <a:rPr lang="en-US" sz="2000" b="1"/>
              <a:t>Credit Unions </a:t>
            </a:r>
            <a:r>
              <a:rPr lang="en-US" sz="2000"/>
              <a:t>that are looking to make a core change </a:t>
            </a:r>
            <a:r>
              <a:rPr lang="en-US" sz="2000" b="1"/>
              <a:t>prefer a CUSO</a:t>
            </a:r>
            <a:r>
              <a:rPr lang="en-US" sz="2000"/>
              <a:t>. </a:t>
            </a:r>
          </a:p>
          <a:p>
            <a:pPr marL="285750" indent="-285750"/>
            <a:r>
              <a:rPr lang="en-US" sz="2000"/>
              <a:t>Credit Unions see the CUSO as an </a:t>
            </a:r>
            <a:r>
              <a:rPr lang="en-US" sz="2000" b="1"/>
              <a:t>extension of their resources</a:t>
            </a:r>
            <a:r>
              <a:rPr lang="en-US" sz="2000"/>
              <a:t>.</a:t>
            </a:r>
          </a:p>
          <a:p>
            <a:pPr marL="285750" indent="-285750"/>
            <a:r>
              <a:rPr lang="en-US" sz="2000"/>
              <a:t>They know </a:t>
            </a:r>
            <a:r>
              <a:rPr lang="en-US" sz="2000" b="1"/>
              <a:t>the goal </a:t>
            </a:r>
            <a:r>
              <a:rPr lang="en-US" sz="2000"/>
              <a:t>of the CUSO </a:t>
            </a:r>
            <a:r>
              <a:rPr lang="en-US" sz="2000" b="1"/>
              <a:t>is to enable credit unions </a:t>
            </a:r>
            <a:r>
              <a:rPr lang="en-US" sz="2000"/>
              <a:t>of all sizes </a:t>
            </a:r>
            <a:r>
              <a:rPr lang="en-US" sz="2000" b="1"/>
              <a:t>accomplish their corporate objectives and remain relevant to their members</a:t>
            </a:r>
            <a:r>
              <a:rPr lang="en-US" sz="2000"/>
              <a:t>.</a:t>
            </a:r>
          </a:p>
          <a:p>
            <a:pPr marL="285750" indent="-285750"/>
            <a:r>
              <a:rPr lang="en-US" sz="2000"/>
              <a:t>They can have a </a:t>
            </a:r>
            <a:r>
              <a:rPr lang="en-US" sz="2000" b="1"/>
              <a:t>voice in creating a superior core processing system for less </a:t>
            </a:r>
            <a:r>
              <a:rPr lang="en-US" sz="2000"/>
              <a:t>than the cost of a traditional for-profit system.</a:t>
            </a:r>
          </a:p>
          <a:p>
            <a:endParaRPr lang="en-US" sz="2000"/>
          </a:p>
        </p:txBody>
      </p:sp>
      <p:pic>
        <p:nvPicPr>
          <p:cNvPr id="34" name="Picture 33" descr="Logo, company name&#10;&#10;Description automatically generated">
            <a:extLst>
              <a:ext uri="{FF2B5EF4-FFF2-40B4-BE49-F238E27FC236}">
                <a16:creationId xmlns:a16="http://schemas.microsoft.com/office/drawing/2014/main" id="{FF621036-0A94-1549-89C1-E87AE3E18F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719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We have history together</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900" b="1"/>
              <a:t>You know who we are and how we conduct business.  </a:t>
            </a:r>
          </a:p>
          <a:p>
            <a:pPr marL="285750" indent="-285750"/>
            <a:endParaRPr lang="en-US" sz="1900"/>
          </a:p>
          <a:p>
            <a:pPr marL="285750" indent="-285750"/>
            <a:r>
              <a:rPr lang="en-US" sz="1900" b="1"/>
              <a:t>We understand your strategic vision </a:t>
            </a:r>
            <a:r>
              <a:rPr lang="en-US" sz="1900"/>
              <a:t>and work with you to </a:t>
            </a:r>
            <a:r>
              <a:rPr lang="en-US" sz="1900" b="1"/>
              <a:t>help achieve your goals</a:t>
            </a:r>
            <a:r>
              <a:rPr lang="en-US" sz="1900"/>
              <a:t>.</a:t>
            </a:r>
          </a:p>
          <a:p>
            <a:pPr marL="285750" indent="-285750"/>
            <a:endParaRPr lang="en-US" sz="1900"/>
          </a:p>
          <a:p>
            <a:pPr marL="285750" indent="-285750"/>
            <a:r>
              <a:rPr lang="en-US" sz="1900"/>
              <a:t>We </a:t>
            </a:r>
            <a:r>
              <a:rPr lang="en-US" sz="1900" b="1"/>
              <a:t>know your staff </a:t>
            </a:r>
            <a:r>
              <a:rPr lang="en-US" sz="1900"/>
              <a:t>and are </a:t>
            </a:r>
            <a:r>
              <a:rPr lang="en-US" sz="1900" b="1"/>
              <a:t>invested in their success</a:t>
            </a:r>
            <a:r>
              <a:rPr lang="en-US" sz="1900"/>
              <a:t>. </a:t>
            </a:r>
          </a:p>
          <a:p>
            <a:endParaRPr lang="en-US" sz="1900"/>
          </a:p>
          <a:p>
            <a:pPr marL="285750" indent="-285750"/>
            <a:r>
              <a:rPr lang="en-US" sz="1900"/>
              <a:t>This is an </a:t>
            </a:r>
            <a:r>
              <a:rPr lang="en-US" sz="1900" b="1"/>
              <a:t>investment that you can feel comfortable with</a:t>
            </a:r>
            <a:r>
              <a:rPr lang="en-US" sz="1900"/>
              <a:t>.  Other arm’s length investments would involve more risk since the Credit Union doesn’t know them as well.</a:t>
            </a:r>
          </a:p>
          <a:p>
            <a:endParaRPr lang="en-US" sz="1900"/>
          </a:p>
        </p:txBody>
      </p:sp>
      <p:pic>
        <p:nvPicPr>
          <p:cNvPr id="33" name="Picture 32" descr="Logo, company name&#10;&#10;Description automatically generated">
            <a:extLst>
              <a:ext uri="{FF2B5EF4-FFF2-40B4-BE49-F238E27FC236}">
                <a16:creationId xmlns:a16="http://schemas.microsoft.com/office/drawing/2014/main" id="{01DE6349-9B55-F440-A5A8-72E1DF4DE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76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9" name="Rectangle 198">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What is a CUSO? </a:t>
            </a:r>
            <a:endParaRPr lang="en-US" sz="5400"/>
          </a:p>
        </p:txBody>
      </p:sp>
      <p:sp>
        <p:nvSpPr>
          <p:cNvPr id="20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500"/>
              <a:t>Credit Union Service Organizations are corporate entities in the United States that are owned by federally chartered or federally insured-state chartered credit unions. </a:t>
            </a:r>
          </a:p>
          <a:p>
            <a:endParaRPr lang="en-US" sz="1500"/>
          </a:p>
          <a:p>
            <a:pPr marL="285750" indent="-285750"/>
            <a:r>
              <a:rPr lang="en-US" sz="1500"/>
              <a:t>A CUSO is any entity in which a credit union has an ownership interest or to which a credit union has extended a loan, and that is engaged primarily in providing products or services to credit unions or credit union members. </a:t>
            </a:r>
          </a:p>
          <a:p>
            <a:pPr marL="285750" indent="-285750"/>
            <a:endParaRPr lang="en-US" sz="1500"/>
          </a:p>
          <a:p>
            <a:pPr marL="285750" indent="-285750"/>
            <a:r>
              <a:rPr lang="en-US" sz="1500"/>
              <a:t>CUSOs open doors to credit unions for opportunities to invest in more dynamic financial models that stimulate earnings. In this way, CUSOs help credit unions compete with for-profit financial institutions on more equal footing.</a:t>
            </a:r>
          </a:p>
          <a:p>
            <a:endParaRPr lang="en-US" sz="1500"/>
          </a:p>
        </p:txBody>
      </p:sp>
      <p:pic>
        <p:nvPicPr>
          <p:cNvPr id="13" name="Picture 12" descr="Logo, company name&#10;&#10;Description automatically generated">
            <a:extLst>
              <a:ext uri="{FF2B5EF4-FFF2-40B4-BE49-F238E27FC236}">
                <a16:creationId xmlns:a16="http://schemas.microsoft.com/office/drawing/2014/main" id="{19FACEFC-70BB-5041-8893-87D253ECD4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ee the source image">
            <a:extLst>
              <a:ext uri="{FF2B5EF4-FFF2-40B4-BE49-F238E27FC236}">
                <a16:creationId xmlns:a16="http://schemas.microsoft.com/office/drawing/2014/main" id="{52CC1C98-1047-493B-8101-A470C1AD62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7173" y="8413874"/>
            <a:ext cx="2438400"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44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As a CUSO…</a:t>
            </a:r>
            <a:endParaRPr lang="en-US" sz="5400"/>
          </a:p>
        </p:txBody>
      </p:sp>
      <p:sp>
        <p:nvSpPr>
          <p:cNvPr id="19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0" indent="0">
              <a:buNone/>
            </a:pPr>
            <a:r>
              <a:rPr lang="en-US" sz="1500" b="1"/>
              <a:t>As a CUSO you can provide high quality, innovative products and services which contribute to credit union and member prosperity as well as a cooperative environment that formulates a synergy for its credit unions to draw from the collaboration and foster growth.</a:t>
            </a:r>
          </a:p>
          <a:p>
            <a:pPr marL="742950" lvl="1" indent="-285750"/>
            <a:r>
              <a:rPr lang="en-US" sz="1500"/>
              <a:t>ROI – </a:t>
            </a:r>
            <a:r>
              <a:rPr lang="en-US" sz="1500" b="1"/>
              <a:t>A proven model for investment and growth</a:t>
            </a:r>
          </a:p>
          <a:p>
            <a:pPr marL="742950" lvl="1" indent="-285750"/>
            <a:r>
              <a:rPr lang="en-US" sz="1500"/>
              <a:t>Savings – </a:t>
            </a:r>
            <a:r>
              <a:rPr lang="en-US" sz="1500" b="1"/>
              <a:t>Decrease overall costs </a:t>
            </a:r>
            <a:r>
              <a:rPr lang="en-US" sz="1500"/>
              <a:t>by spreading them over the whole instead of you alone</a:t>
            </a:r>
          </a:p>
          <a:p>
            <a:pPr marL="742950" lvl="1" indent="-285750"/>
            <a:r>
              <a:rPr lang="en-US" sz="1500" b="1"/>
              <a:t>Control your future </a:t>
            </a:r>
            <a:r>
              <a:rPr lang="en-US" sz="1500"/>
              <a:t>– You can own one of your most important and costly vendor relationships</a:t>
            </a:r>
          </a:p>
          <a:p>
            <a:pPr marL="742950" lvl="1" indent="-285750"/>
            <a:r>
              <a:rPr lang="en-US" sz="1500"/>
              <a:t>Expertise – Collaborate with </a:t>
            </a:r>
            <a:r>
              <a:rPr lang="en-US" sz="1500" b="1"/>
              <a:t>a  group of like-minded peers</a:t>
            </a:r>
          </a:p>
          <a:p>
            <a:pPr marL="742950" lvl="1" indent="-285750"/>
            <a:r>
              <a:rPr lang="en-US" sz="1500"/>
              <a:t>Innovation  - </a:t>
            </a:r>
            <a:r>
              <a:rPr lang="en-US" sz="1500" b="1"/>
              <a:t>Have a voice </a:t>
            </a:r>
            <a:r>
              <a:rPr lang="en-US" sz="1500"/>
              <a:t>in the roadmap of technology</a:t>
            </a:r>
          </a:p>
          <a:p>
            <a:pPr marL="742950" lvl="1" indent="-285750"/>
            <a:r>
              <a:rPr lang="en-US" sz="1500" b="1"/>
              <a:t>CUSOs</a:t>
            </a:r>
            <a:r>
              <a:rPr lang="en-US" sz="1500"/>
              <a:t> can help your credit union </a:t>
            </a:r>
            <a:r>
              <a:rPr lang="en-US" sz="1500" b="1"/>
              <a:t>bridge the scalability gap</a:t>
            </a:r>
            <a:r>
              <a:rPr lang="en-US" sz="1500"/>
              <a:t>.</a:t>
            </a:r>
          </a:p>
          <a:p>
            <a:pPr marL="742950" lvl="1" indent="-285750"/>
            <a:r>
              <a:rPr lang="en-US" sz="1500" b="1"/>
              <a:t>Credit Union Service Organizations are credit unions’ underused and underappreciated superpower! </a:t>
            </a:r>
          </a:p>
          <a:p>
            <a:endParaRPr lang="en-US" sz="1500"/>
          </a:p>
        </p:txBody>
      </p:sp>
      <p:pic>
        <p:nvPicPr>
          <p:cNvPr id="12" name="Picture 11" descr="Logo, company name&#10;&#10;Description automatically generated">
            <a:extLst>
              <a:ext uri="{FF2B5EF4-FFF2-40B4-BE49-F238E27FC236}">
                <a16:creationId xmlns:a16="http://schemas.microsoft.com/office/drawing/2014/main" id="{E79FE14A-BECC-C948-8E1D-6DBF08BDBC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19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Competitive advantage of forming a CUSO:</a:t>
            </a:r>
            <a:endParaRPr lang="en-US" sz="5400"/>
          </a:p>
        </p:txBody>
      </p:sp>
      <p:sp>
        <p:nvSpPr>
          <p:cNvPr id="193"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200"/>
              <a:t>In recent years, </a:t>
            </a:r>
            <a:r>
              <a:rPr lang="en-US" sz="1200" b="1"/>
              <a:t>“Technology CUSOs” are receiving a groundswell of support</a:t>
            </a:r>
            <a:r>
              <a:rPr lang="en-US" sz="1200"/>
              <a:t>.  The arc of technology innovation has never been greater than it is today. The use of the latest coding languages, architectural design strategies and APIs makes it possible for </a:t>
            </a:r>
            <a:r>
              <a:rPr lang="en-US" sz="1200" b="1"/>
              <a:t>CUSOs </a:t>
            </a:r>
            <a:r>
              <a:rPr lang="en-US" sz="1200"/>
              <a:t>to </a:t>
            </a:r>
            <a:r>
              <a:rPr lang="en-US" sz="1200" b="1"/>
              <a:t>deliver powerful, state-of-the-art services that level the competitive playing field </a:t>
            </a:r>
            <a:r>
              <a:rPr lang="en-US" sz="1200"/>
              <a:t>in the marketplace. </a:t>
            </a:r>
            <a:r>
              <a:rPr lang="en-US" sz="1200" b="1"/>
              <a:t>CUSOs</a:t>
            </a:r>
            <a:r>
              <a:rPr lang="en-US" sz="1200"/>
              <a:t> are technology nimble and </a:t>
            </a:r>
            <a:r>
              <a:rPr lang="en-US" sz="1200" b="1"/>
              <a:t>driven by the needs of the credit union</a:t>
            </a:r>
            <a:r>
              <a:rPr lang="en-US" sz="1200"/>
              <a:t> movement.</a:t>
            </a:r>
          </a:p>
          <a:p>
            <a:pPr marL="0" indent="0">
              <a:buNone/>
            </a:pPr>
            <a:endParaRPr lang="en-US" sz="1200"/>
          </a:p>
          <a:p>
            <a:pPr marL="285750" indent="-285750"/>
            <a:r>
              <a:rPr lang="en-US" sz="1200"/>
              <a:t>The grass roots philosophy surrounding </a:t>
            </a:r>
            <a:r>
              <a:rPr lang="en-US" sz="1200" b="1"/>
              <a:t>a credit union is woven into the fabric of a CUSO</a:t>
            </a:r>
            <a:r>
              <a:rPr lang="en-US" sz="1200"/>
              <a:t>. Provide great products and services to the membership at a low cost, the same way you plough your profits back into the membership.</a:t>
            </a:r>
          </a:p>
          <a:p>
            <a:pPr marL="742950" lvl="1" indent="-285750"/>
            <a:r>
              <a:rPr lang="en-US" sz="1200"/>
              <a:t>CUSOs focus on </a:t>
            </a:r>
            <a:r>
              <a:rPr lang="en-US" sz="1200" b="1"/>
              <a:t>addressing the real-world financial challenges </a:t>
            </a:r>
            <a:r>
              <a:rPr lang="en-US" sz="1200"/>
              <a:t>of members.</a:t>
            </a:r>
          </a:p>
          <a:p>
            <a:pPr marL="742950" lvl="1" indent="-285750"/>
            <a:r>
              <a:rPr lang="en-US" sz="1200"/>
              <a:t>CUSOs help </a:t>
            </a:r>
            <a:r>
              <a:rPr lang="en-US" sz="1200" b="1"/>
              <a:t>establish credit unions as leaders</a:t>
            </a:r>
            <a:r>
              <a:rPr lang="en-US" sz="1200"/>
              <a:t>. In other words, each CUSO can create its own movement within the movement.</a:t>
            </a:r>
          </a:p>
          <a:p>
            <a:pPr marL="742950" lvl="1" indent="-285750"/>
            <a:endParaRPr lang="en-US" sz="1200"/>
          </a:p>
          <a:p>
            <a:pPr marL="285750" indent="-285750"/>
            <a:r>
              <a:rPr lang="en-US" sz="1200" b="1"/>
              <a:t>CUSOs have emerged to replace the void left by the regional core vendors </a:t>
            </a:r>
            <a:r>
              <a:rPr lang="en-US" sz="1200"/>
              <a:t>of yesteryear.  Once again, the credit union staffer can call their CUSO and have a friendly person that totally </a:t>
            </a:r>
            <a:r>
              <a:rPr lang="en-US" sz="1200" b="1"/>
              <a:t>understands the credit union</a:t>
            </a:r>
            <a:r>
              <a:rPr lang="en-US" sz="1200"/>
              <a:t>, along with </a:t>
            </a:r>
            <a:r>
              <a:rPr lang="en-US" sz="1200" b="1"/>
              <a:t>knowing your voice</a:t>
            </a:r>
            <a:r>
              <a:rPr lang="en-US" sz="1200"/>
              <a:t>.</a:t>
            </a:r>
          </a:p>
          <a:p>
            <a:endParaRPr lang="en-US" sz="1200"/>
          </a:p>
          <a:p>
            <a:endParaRPr lang="en-US" sz="1200"/>
          </a:p>
          <a:p>
            <a:pPr marL="285750" indent="-285750"/>
            <a:endParaRPr lang="en-US" sz="1200"/>
          </a:p>
          <a:p>
            <a:endParaRPr lang="en-US" sz="1200"/>
          </a:p>
          <a:p>
            <a:endParaRPr lang="en-US" sz="1200"/>
          </a:p>
        </p:txBody>
      </p:sp>
      <p:pic>
        <p:nvPicPr>
          <p:cNvPr id="12" name="Picture 11" descr="Logo, company name&#10;&#10;Description automatically generated">
            <a:extLst>
              <a:ext uri="{FF2B5EF4-FFF2-40B4-BE49-F238E27FC236}">
                <a16:creationId xmlns:a16="http://schemas.microsoft.com/office/drawing/2014/main" id="{D129E795-5ADF-804C-97DE-A3FC58EE84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845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Competitive advantage continued:</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200" b="1"/>
              <a:t>CUSOs provide competitive advantages and economies of scale</a:t>
            </a:r>
            <a:r>
              <a:rPr lang="en-US" sz="1200"/>
              <a:t>, and </a:t>
            </a:r>
            <a:r>
              <a:rPr lang="en-US" sz="1200" b="1"/>
              <a:t>deliver tech innovation</a:t>
            </a:r>
            <a:r>
              <a:rPr lang="en-US" sz="1200"/>
              <a:t>, new visions, </a:t>
            </a:r>
            <a:r>
              <a:rPr lang="en-US" sz="1200" b="1"/>
              <a:t>reduced service expenses </a:t>
            </a:r>
            <a:r>
              <a:rPr lang="en-US" sz="1200"/>
              <a:t>and at times </a:t>
            </a:r>
            <a:r>
              <a:rPr lang="en-US" sz="1200" b="1"/>
              <a:t>additional revenue streams</a:t>
            </a:r>
            <a:r>
              <a:rPr lang="en-US" sz="1200"/>
              <a:t>.</a:t>
            </a:r>
          </a:p>
          <a:p>
            <a:pPr marL="285750" indent="-285750"/>
            <a:endParaRPr lang="en-US" sz="1200"/>
          </a:p>
          <a:p>
            <a:pPr marL="285750" indent="-285750"/>
            <a:r>
              <a:rPr lang="en-US" sz="1200" b="1"/>
              <a:t>With a CUSO, you have direct input</a:t>
            </a:r>
            <a:r>
              <a:rPr lang="en-US" sz="1200"/>
              <a:t>. Remember that the owners are your fellow credit union peers. Compare that to any big box core’s design on obtaining “user feedback” vs. a CUSO having owner input. Enough Said.</a:t>
            </a:r>
          </a:p>
          <a:p>
            <a:pPr marL="457200" lvl="1" indent="0">
              <a:buNone/>
            </a:pPr>
            <a:endParaRPr lang="en-US" sz="1200"/>
          </a:p>
          <a:p>
            <a:pPr marL="285750" indent="-285750"/>
            <a:r>
              <a:rPr lang="en-US" sz="1200" b="1"/>
              <a:t>CUSOs serve as models for the credit union industry’s culture of cooperation</a:t>
            </a:r>
            <a:r>
              <a:rPr lang="en-US" sz="1200"/>
              <a:t>, they understand the credit union culture and business.</a:t>
            </a:r>
          </a:p>
          <a:p>
            <a:pPr marL="285750" indent="-285750"/>
            <a:endParaRPr lang="en-US" sz="1200"/>
          </a:p>
          <a:p>
            <a:pPr marL="285750" indent="-285750"/>
            <a:r>
              <a:rPr lang="en-US" sz="1200"/>
              <a:t>The largest of financial institutions often brag about their ability to enjoy economies of scale that make them the elite choice for consumers.  That has always been an overstatement of reality and now, more than ever, is an assailable position for credit unions that have a partnership with a CUSO that has built its </a:t>
            </a:r>
            <a:r>
              <a:rPr lang="en-US" sz="1200" b="1"/>
              <a:t>offerings to leverage today’s advanced technological tools.</a:t>
            </a:r>
            <a:endParaRPr lang="en-US" sz="1200"/>
          </a:p>
          <a:p>
            <a:endParaRPr lang="en-US" sz="1200"/>
          </a:p>
        </p:txBody>
      </p:sp>
      <p:pic>
        <p:nvPicPr>
          <p:cNvPr id="12" name="Picture 11" descr="Logo, company name&#10;&#10;Description automatically generated">
            <a:extLst>
              <a:ext uri="{FF2B5EF4-FFF2-40B4-BE49-F238E27FC236}">
                <a16:creationId xmlns:a16="http://schemas.microsoft.com/office/drawing/2014/main" id="{EADB188B-E725-8040-A2BE-DD525AFC4E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06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3800" b="1" i="1"/>
              <a:t>CUSOs:  </a:t>
            </a:r>
            <a:r>
              <a:rPr lang="en-US" sz="3800" i="1"/>
              <a:t>Established model for Credit Union Security…</a:t>
            </a:r>
            <a:br>
              <a:rPr lang="en-US" sz="3800" i="1"/>
            </a:br>
            <a:endParaRPr lang="en-US" sz="38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r>
              <a:rPr lang="en-US" sz="1000" i="1"/>
              <a:t>PSCU  </a:t>
            </a:r>
          </a:p>
          <a:p>
            <a:pPr marL="457200" lvl="1" indent="0">
              <a:buNone/>
            </a:pPr>
            <a:r>
              <a:rPr lang="en-US" sz="1000" i="1"/>
              <a:t>$122 MM - Total credit union monies in CUSO </a:t>
            </a:r>
          </a:p>
          <a:p>
            <a:endParaRPr lang="en-US" sz="1000" i="1"/>
          </a:p>
          <a:p>
            <a:r>
              <a:rPr lang="en-US" sz="1000" i="1"/>
              <a:t>CO-OP</a:t>
            </a:r>
          </a:p>
          <a:p>
            <a:pPr marL="457200" lvl="1" indent="0">
              <a:buNone/>
            </a:pPr>
            <a:r>
              <a:rPr lang="en-US" sz="1000" i="1"/>
              <a:t>$85 MM - Total credit union monies in CUSO </a:t>
            </a:r>
          </a:p>
          <a:p>
            <a:endParaRPr lang="en-US" sz="1000" i="1"/>
          </a:p>
          <a:p>
            <a:r>
              <a:rPr lang="en-US" sz="1000" i="1"/>
              <a:t>TMG</a:t>
            </a:r>
          </a:p>
          <a:p>
            <a:pPr marL="457200" lvl="1" indent="0">
              <a:buNone/>
            </a:pPr>
            <a:r>
              <a:rPr lang="en-US" sz="1000" i="1"/>
              <a:t>$66  MM- Total credit union monies in CUSO </a:t>
            </a:r>
          </a:p>
          <a:p>
            <a:endParaRPr lang="en-US" sz="1000" i="1"/>
          </a:p>
          <a:p>
            <a:r>
              <a:rPr lang="en-US" sz="1000" i="1"/>
              <a:t>myCUmortgage</a:t>
            </a:r>
          </a:p>
          <a:p>
            <a:pPr marL="457200" lvl="1" indent="0">
              <a:buNone/>
            </a:pPr>
            <a:r>
              <a:rPr lang="en-US" sz="1000" i="1"/>
              <a:t>$38 MM  - Total credit union monies in CUSO </a:t>
            </a:r>
          </a:p>
          <a:p>
            <a:pPr marL="0" indent="0">
              <a:buNone/>
            </a:pPr>
            <a:endParaRPr lang="en-US" sz="1000" i="1"/>
          </a:p>
          <a:p>
            <a:pPr marL="0" indent="0">
              <a:buNone/>
            </a:pPr>
            <a:r>
              <a:rPr lang="en-US" sz="1000"/>
              <a:t>CUSO’s, their entire business model is based on service to credit unions</a:t>
            </a:r>
          </a:p>
        </p:txBody>
      </p:sp>
      <p:pic>
        <p:nvPicPr>
          <p:cNvPr id="12" name="Picture 11" descr="Logo, company name&#10;&#10;Description automatically generated">
            <a:extLst>
              <a:ext uri="{FF2B5EF4-FFF2-40B4-BE49-F238E27FC236}">
                <a16:creationId xmlns:a16="http://schemas.microsoft.com/office/drawing/2014/main" id="{641DC131-858E-DA4D-BDC6-141AB5FE83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18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3000" b="1" i="1"/>
              <a:t>Industry Overview:</a:t>
            </a:r>
            <a:br>
              <a:rPr lang="en-US" sz="3000" b="1" i="1"/>
            </a:br>
            <a:r>
              <a:rPr lang="en-US" sz="3000" b="1" i="1"/>
              <a:t>As we look at the largest core data providers and those that are now a CUSO a clear picture begins to emerge</a:t>
            </a:r>
            <a:endParaRPr lang="en-US" sz="30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0" indent="0">
              <a:buNone/>
            </a:pPr>
            <a:r>
              <a:rPr lang="en-US" sz="700"/>
              <a:t>10 year movement – Growth and loss of Credit Union clients for the years 2010 to 2020</a:t>
            </a:r>
          </a:p>
          <a:p>
            <a:pPr marL="742950" lvl="1" indent="-285750"/>
            <a:r>
              <a:rPr lang="en-US" sz="700"/>
              <a:t>Fiserv – loss of 793</a:t>
            </a:r>
          </a:p>
          <a:p>
            <a:pPr marL="742950" lvl="1" indent="-285750"/>
            <a:r>
              <a:rPr lang="en-US" sz="700"/>
              <a:t>Symitar – loss of 8</a:t>
            </a:r>
          </a:p>
          <a:p>
            <a:pPr marL="742950" lvl="1" indent="-285750"/>
            <a:r>
              <a:rPr lang="en-US" sz="700"/>
              <a:t>FIS – loss of 180 </a:t>
            </a:r>
          </a:p>
          <a:p>
            <a:pPr marL="742950" lvl="1" indent="-285750"/>
            <a:r>
              <a:rPr lang="en-US" sz="700"/>
              <a:t>Ultradata – loss of 309</a:t>
            </a:r>
          </a:p>
          <a:p>
            <a:pPr marL="742950" lvl="1" indent="-285750"/>
            <a:r>
              <a:rPr lang="en-US" sz="700"/>
              <a:t>Sharetec – loss of 51</a:t>
            </a:r>
          </a:p>
          <a:p>
            <a:pPr marL="742950" lvl="1" indent="-285750"/>
            <a:r>
              <a:rPr lang="en-US" sz="700"/>
              <a:t>Flex – loss of 15</a:t>
            </a:r>
          </a:p>
          <a:p>
            <a:pPr marL="0" indent="0">
              <a:buNone/>
            </a:pPr>
            <a:endParaRPr lang="en-US" sz="700"/>
          </a:p>
          <a:p>
            <a:pPr marL="0" indent="0">
              <a:buNone/>
            </a:pPr>
            <a:r>
              <a:rPr lang="en-US" sz="700"/>
              <a:t>CUSOs &amp; Core Processors represented by a CUSO</a:t>
            </a:r>
          </a:p>
          <a:p>
            <a:pPr marL="742950" lvl="1" indent="-285750"/>
            <a:r>
              <a:rPr lang="en-US" sz="700"/>
              <a:t>Corelation – growth of 81</a:t>
            </a:r>
          </a:p>
          <a:p>
            <a:pPr marL="742950" lvl="1" indent="-285750"/>
            <a:r>
              <a:rPr lang="en-US" sz="700"/>
              <a:t>CU*Answers – growth of 13</a:t>
            </a:r>
          </a:p>
          <a:p>
            <a:pPr marL="742950" lvl="1" indent="-285750"/>
            <a:r>
              <a:rPr lang="en-US" sz="700"/>
              <a:t>Shareone – growth of 6</a:t>
            </a:r>
          </a:p>
          <a:p>
            <a:pPr marL="742950" lvl="1" indent="-285750"/>
            <a:r>
              <a:rPr lang="en-US" sz="700"/>
              <a:t>CUProdigy – growth of 24</a:t>
            </a:r>
          </a:p>
          <a:p>
            <a:pPr marL="742950" lvl="1" indent="-285750"/>
            <a:r>
              <a:rPr lang="en-US" sz="700"/>
              <a:t>mpowered – growth of 20 </a:t>
            </a:r>
          </a:p>
          <a:p>
            <a:pPr marL="742950" lvl="1" indent="-285750"/>
            <a:endParaRPr lang="en-US" sz="700"/>
          </a:p>
          <a:p>
            <a:pPr marL="285750" indent="-285750"/>
            <a:r>
              <a:rPr lang="en-US" sz="700"/>
              <a:t>What does it all mean – Credit unions want more collaboration, more voice in the cores development, a culture that is similar to their own…  This is a CUSO.  </a:t>
            </a:r>
          </a:p>
          <a:p>
            <a:pPr marL="285750" indent="-285750"/>
            <a:r>
              <a:rPr lang="en-US" sz="700" b="1"/>
              <a:t>CUSOs are growing </a:t>
            </a:r>
            <a:r>
              <a:rPr lang="en-US" sz="700"/>
              <a:t>and the largest </a:t>
            </a:r>
            <a:r>
              <a:rPr lang="en-US" sz="700" b="1"/>
              <a:t>legacy providers are shrinking</a:t>
            </a:r>
            <a:r>
              <a:rPr lang="en-US" sz="700"/>
              <a:t>.</a:t>
            </a:r>
          </a:p>
          <a:p>
            <a:endParaRPr lang="en-US" sz="700"/>
          </a:p>
        </p:txBody>
      </p:sp>
      <p:pic>
        <p:nvPicPr>
          <p:cNvPr id="13" name="Picture 12" descr="Logo, company name&#10;&#10;Description automatically generated">
            <a:extLst>
              <a:ext uri="{FF2B5EF4-FFF2-40B4-BE49-F238E27FC236}">
                <a16:creationId xmlns:a16="http://schemas.microsoft.com/office/drawing/2014/main" id="{17C449EC-5E79-5C40-84A5-5831313303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a:extLst>
              <a:ext uri="{FF2B5EF4-FFF2-40B4-BE49-F238E27FC236}">
                <a16:creationId xmlns:a16="http://schemas.microsoft.com/office/drawing/2014/main" id="{EFF5B9D7-16DA-4AA2-BEA8-E0160848D39E}"/>
              </a:ext>
            </a:extLst>
          </p:cNvPr>
          <p:cNvSpPr>
            <a:spLocks noGrp="1"/>
          </p:cNvSpPr>
          <p:nvPr>
            <p:ph type="ftr" sz="quarter" idx="11"/>
          </p:nvPr>
        </p:nvSpPr>
        <p:spPr>
          <a:xfrm>
            <a:off x="4038600" y="6356350"/>
            <a:ext cx="4114800" cy="365125"/>
          </a:xfrm>
        </p:spPr>
        <p:txBody>
          <a:bodyPr>
            <a:normAutofit/>
          </a:bodyPr>
          <a:lstStyle/>
          <a:p>
            <a:endParaRPr lang="en-US"/>
          </a:p>
        </p:txBody>
      </p:sp>
    </p:spTree>
    <p:extLst>
      <p:ext uri="{BB962C8B-B14F-4D97-AF65-F5344CB8AC3E}">
        <p14:creationId xmlns:p14="http://schemas.microsoft.com/office/powerpoint/2010/main" val="72933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fontScale="90000"/>
          </a:bodyPr>
          <a:lstStyle/>
          <a:p>
            <a:r>
              <a:rPr lang="en-US" sz="3800" b="1" i="1"/>
              <a:t>Why CU-Interface?</a:t>
            </a:r>
            <a:br>
              <a:rPr lang="en-US" sz="3800" b="1" i="1"/>
            </a:br>
            <a:r>
              <a:rPr lang="en-US" sz="3800" b="1" i="1"/>
              <a:t>Credit Unions trust CU-Interface’s mpowered core data processor to…</a:t>
            </a:r>
            <a:endParaRPr lang="en-US" sz="38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500"/>
              <a:t>Achieve </a:t>
            </a:r>
            <a:r>
              <a:rPr lang="en-US" sz="1500" b="1"/>
              <a:t>modern technology</a:t>
            </a:r>
            <a:r>
              <a:rPr lang="en-US" sz="1500"/>
              <a:t> at an </a:t>
            </a:r>
            <a:r>
              <a:rPr lang="en-US" sz="1500" b="1"/>
              <a:t>affordable price</a:t>
            </a:r>
            <a:endParaRPr lang="en-US" sz="1500"/>
          </a:p>
          <a:p>
            <a:pPr marL="285750" indent="-285750"/>
            <a:r>
              <a:rPr lang="en-US" sz="1500"/>
              <a:t>Deliver a </a:t>
            </a:r>
            <a:r>
              <a:rPr lang="en-US" sz="1500" b="1"/>
              <a:t>vendor-agnostic, truly integrated solution </a:t>
            </a:r>
          </a:p>
          <a:p>
            <a:pPr marL="285750" indent="-285750"/>
            <a:r>
              <a:rPr lang="en-US" sz="1500" b="1"/>
              <a:t>Meet and exceed </a:t>
            </a:r>
            <a:r>
              <a:rPr lang="en-US" sz="1500"/>
              <a:t>the Membership’s increasing demands </a:t>
            </a:r>
            <a:r>
              <a:rPr lang="en-US" sz="1500" b="1"/>
              <a:t>for the latest technology</a:t>
            </a:r>
            <a:endParaRPr lang="en-US" sz="1500"/>
          </a:p>
          <a:p>
            <a:pPr marL="285750" indent="-285750"/>
            <a:r>
              <a:rPr lang="en-US" sz="1500"/>
              <a:t>Follow a technology roadmap developed in conjunction with Credit Union management</a:t>
            </a:r>
          </a:p>
          <a:p>
            <a:pPr marL="285750" indent="-285750"/>
            <a:r>
              <a:rPr lang="en-US" sz="1500"/>
              <a:t>Listen to </a:t>
            </a:r>
            <a:r>
              <a:rPr lang="en-US" sz="1500" b="1"/>
              <a:t>the needs of the users</a:t>
            </a:r>
            <a:r>
              <a:rPr lang="en-US" sz="1500"/>
              <a:t>, and let their core processing </a:t>
            </a:r>
            <a:r>
              <a:rPr lang="en-US" sz="1500" b="1"/>
              <a:t>wish list become reality</a:t>
            </a:r>
            <a:endParaRPr lang="en-US" sz="1500"/>
          </a:p>
          <a:p>
            <a:pPr marL="0" indent="0">
              <a:buNone/>
            </a:pPr>
            <a:endParaRPr lang="en-US" sz="1500"/>
          </a:p>
          <a:p>
            <a:pPr marL="0" indent="0">
              <a:buNone/>
            </a:pPr>
            <a:r>
              <a:rPr lang="en-US" sz="1500" b="1" i="1"/>
              <a:t>Our history of core building through partnering with our clients will deliver you an advanced, yet user friendly system. We are committed to serving you, enabling you to serve your members.</a:t>
            </a:r>
            <a:r>
              <a:rPr lang="en-US" sz="1500" b="1"/>
              <a:t>  </a:t>
            </a:r>
          </a:p>
          <a:p>
            <a:endParaRPr lang="en-US" sz="1500"/>
          </a:p>
        </p:txBody>
      </p:sp>
      <p:pic>
        <p:nvPicPr>
          <p:cNvPr id="12" name="Picture 11" descr="Logo, company name&#10;&#10;Description automatically generated">
            <a:extLst>
              <a:ext uri="{FF2B5EF4-FFF2-40B4-BE49-F238E27FC236}">
                <a16:creationId xmlns:a16="http://schemas.microsoft.com/office/drawing/2014/main" id="{8413F375-D8AD-B047-A52F-AEDB07E5D5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255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4930F1A-5E87-4999-9775-339C96E4770D}"/>
              </a:ext>
            </a:extLst>
          </p:cNvPr>
          <p:cNvSpPr>
            <a:spLocks noGrp="1"/>
          </p:cNvSpPr>
          <p:nvPr>
            <p:ph type="title"/>
          </p:nvPr>
        </p:nvSpPr>
        <p:spPr>
          <a:xfrm>
            <a:off x="640080" y="329184"/>
            <a:ext cx="6894576" cy="1783080"/>
          </a:xfrm>
        </p:spPr>
        <p:txBody>
          <a:bodyPr anchor="b">
            <a:normAutofit/>
          </a:bodyPr>
          <a:lstStyle/>
          <a:p>
            <a:r>
              <a:rPr lang="en-US" sz="5400" b="1" i="1"/>
              <a:t>Other CUSO Advantages</a:t>
            </a:r>
            <a:endParaRPr lang="en-US" sz="5400"/>
          </a:p>
        </p:txBody>
      </p:sp>
      <p:sp>
        <p:nvSpPr>
          <p:cNvPr id="13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40539CF-AABB-4805-A223-49FE5E6EDC8A}"/>
              </a:ext>
            </a:extLst>
          </p:cNvPr>
          <p:cNvSpPr>
            <a:spLocks noGrp="1"/>
          </p:cNvSpPr>
          <p:nvPr>
            <p:ph idx="1"/>
          </p:nvPr>
        </p:nvSpPr>
        <p:spPr>
          <a:xfrm>
            <a:off x="640080" y="2706624"/>
            <a:ext cx="6894576" cy="3483864"/>
          </a:xfrm>
        </p:spPr>
        <p:txBody>
          <a:bodyPr>
            <a:normAutofit/>
          </a:bodyPr>
          <a:lstStyle/>
          <a:p>
            <a:pPr marL="285750" indent="-285750"/>
            <a:r>
              <a:rPr lang="en-US" sz="1400" b="1"/>
              <a:t>Voice in Development  </a:t>
            </a:r>
            <a:r>
              <a:rPr lang="en-US" sz="1400"/>
              <a:t>- Owners direct where the technology is going.</a:t>
            </a:r>
          </a:p>
          <a:p>
            <a:endParaRPr lang="en-US" sz="1400" b="1"/>
          </a:p>
          <a:p>
            <a:pPr marL="285750" indent="-285750"/>
            <a:r>
              <a:rPr lang="en-US" sz="1400" b="1"/>
              <a:t>Shared Services </a:t>
            </a:r>
            <a:r>
              <a:rPr lang="en-US" sz="1400"/>
              <a:t>– Cost effective way to expand your Credit Union capabilities. </a:t>
            </a:r>
          </a:p>
          <a:p>
            <a:endParaRPr lang="en-US" sz="1400"/>
          </a:p>
          <a:p>
            <a:pPr marL="285750" indent="-285750"/>
            <a:r>
              <a:rPr lang="en-US" sz="1400" b="1"/>
              <a:t>Purchasing Strength </a:t>
            </a:r>
            <a:r>
              <a:rPr lang="en-US" sz="1400"/>
              <a:t>– Bring economies of scale to the table.</a:t>
            </a:r>
          </a:p>
          <a:p>
            <a:endParaRPr lang="en-US" sz="1400" b="1"/>
          </a:p>
          <a:p>
            <a:pPr marL="285750" indent="-285750"/>
            <a:r>
              <a:rPr lang="en-US" sz="1400" b="1"/>
              <a:t>All Inclusive Model </a:t>
            </a:r>
            <a:r>
              <a:rPr lang="en-US" sz="1400"/>
              <a:t>– Efficient core data processing without the vendor blame game.</a:t>
            </a:r>
          </a:p>
          <a:p>
            <a:endParaRPr lang="en-US" sz="1400"/>
          </a:p>
          <a:p>
            <a:pPr marL="285750" indent="-285750"/>
            <a:r>
              <a:rPr lang="en-US" sz="1400" b="1"/>
              <a:t>Speed to Market </a:t>
            </a:r>
            <a:r>
              <a:rPr lang="en-US" sz="1400"/>
              <a:t>– We develop solutions in house.</a:t>
            </a:r>
          </a:p>
          <a:p>
            <a:endParaRPr lang="en-US" sz="1400"/>
          </a:p>
          <a:p>
            <a:pPr marL="285750" indent="-285750"/>
            <a:r>
              <a:rPr lang="en-US" sz="1400" b="1"/>
              <a:t>Personal Customer Service </a:t>
            </a:r>
            <a:r>
              <a:rPr lang="en-US" sz="1400"/>
              <a:t>– Stateside customer support.</a:t>
            </a:r>
          </a:p>
          <a:p>
            <a:endParaRPr lang="en-US" sz="1400"/>
          </a:p>
        </p:txBody>
      </p:sp>
      <p:pic>
        <p:nvPicPr>
          <p:cNvPr id="12" name="Picture 11" descr="Logo, company name&#10;&#10;Description automatically generated">
            <a:extLst>
              <a:ext uri="{FF2B5EF4-FFF2-40B4-BE49-F238E27FC236}">
                <a16:creationId xmlns:a16="http://schemas.microsoft.com/office/drawing/2014/main" id="{9DA60D3A-7DF3-2344-B727-38E0B0FCC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3840" y="704423"/>
            <a:ext cx="4014216" cy="2679488"/>
          </a:xfrm>
          <a:prstGeom prst="rect">
            <a:avLst/>
          </a:prstGeom>
        </p:spPr>
      </p:pic>
      <p:pic>
        <p:nvPicPr>
          <p:cNvPr id="2050" name="Picture 2" descr="https://ucc72e33a579030c8194c344077b.previews.dropboxusercontent.com/p/thumb/ABHJ8EXuVQADH8988JXm6_cKetsHu89Oi1RCdmaJ9CcppYm3FSE2797Bh6AGM4-UPe0E1XBAfgdvHgaIl3viKTefjzOevtk93Sy6wwGF6Dqmv5hODFMR5kNjtB7pAI6uRpcpE7BtRKTinaL5-orFXlTLPoK5Px-wy8shj-ZmxOBEwujvAO6n9T4wo9iumm3S2JFTPdus9a8Nr0I4jkmP7lKpYoDsQ71cGQPjMG8_rYdnnFxVujQkPXFycKwuhDTMaEZI47kJTm2dSesrMDRm0ynMrx39nV8TGVja61TbHDcMk5Uy2Gj9CyD2S2fWSaXuFMs6Sl4T09J2lwpvOUxH6TfOMqIStYWUq2frtYjJz1cT1yPETeXMyVY0LNit1ji4tgM/p.png?fv_content=true&amp;size_mode=5">
            <a:extLst>
              <a:ext uri="{FF2B5EF4-FFF2-40B4-BE49-F238E27FC236}">
                <a16:creationId xmlns:a16="http://schemas.microsoft.com/office/drawing/2014/main" id="{98703EBB-932D-46DC-B132-8C30324E5C2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63840" y="4537971"/>
            <a:ext cx="3995928" cy="1258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711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3335</TotalTime>
  <Words>1600</Words>
  <Application>Microsoft Macintosh PowerPoint</Application>
  <PresentationFormat>Widescreen</PresentationFormat>
  <Paragraphs>132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Segoe UI</vt:lpstr>
      <vt:lpstr>Symbol</vt:lpstr>
      <vt:lpstr>Office Theme</vt:lpstr>
      <vt:lpstr>Cooperative Technology Solutions and CU Interface</vt:lpstr>
      <vt:lpstr>What is a CUSO? </vt:lpstr>
      <vt:lpstr>As a CUSO…</vt:lpstr>
      <vt:lpstr>Competitive advantage of forming a CUSO:</vt:lpstr>
      <vt:lpstr>Competitive advantage continued:</vt:lpstr>
      <vt:lpstr>CUSOs:  Established model for Credit Union Security… </vt:lpstr>
      <vt:lpstr>Industry Overview: As we look at the largest core data providers and those that are now a CUSO a clear picture begins to emerge</vt:lpstr>
      <vt:lpstr>Why CU-Interface? Credit Unions trust CU-Interface’s mpowered core data processor to…</vt:lpstr>
      <vt:lpstr>Other CUSO Advantages</vt:lpstr>
      <vt:lpstr>Many benefits apply to a minority share</vt:lpstr>
      <vt:lpstr>Control over your future expenses </vt:lpstr>
      <vt:lpstr>Voice in development, technology, and speed of delivery</vt:lpstr>
      <vt:lpstr>Growing the CUSO</vt:lpstr>
      <vt:lpstr>We have history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Dabney</dc:creator>
  <cp:lastModifiedBy>Jason Akin</cp:lastModifiedBy>
  <cp:revision>144</cp:revision>
  <dcterms:created xsi:type="dcterms:W3CDTF">2021-02-05T19:34:13Z</dcterms:created>
  <dcterms:modified xsi:type="dcterms:W3CDTF">2021-10-25T20:20:11Z</dcterms:modified>
</cp:coreProperties>
</file>